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Times New Roman Bold" panose="02020803070505020304" pitchFamily="18" charset="0"/>
      <p:regular r:id="rId11"/>
      <p:bold r:id="rId12"/>
    </p:embeddedFont>
    <p:embeddedFont>
      <p:font typeface="Times New Roman" panose="02020603050405020304" pitchFamily="18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27805" y="-846543"/>
            <a:ext cx="20743610" cy="11980086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17462" y="6530640"/>
            <a:ext cx="1606431" cy="18891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22647" y="1603979"/>
            <a:ext cx="1521083" cy="178875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827814" y="1603979"/>
            <a:ext cx="10779787" cy="678469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87851">
            <a:off x="3378534" y="2171171"/>
            <a:ext cx="852197" cy="1603787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3706273" y="2973064"/>
            <a:ext cx="4857713" cy="4806444"/>
            <a:chOff x="0" y="0"/>
            <a:chExt cx="19253200" cy="19050000"/>
          </a:xfrm>
        </p:grpSpPr>
        <p:sp>
          <p:nvSpPr>
            <p:cNvPr id="7" name="Freeform 7"/>
            <p:cNvSpPr/>
            <p:nvPr/>
          </p:nvSpPr>
          <p:spPr>
            <a:xfrm>
              <a:off x="389576" y="287976"/>
              <a:ext cx="18474047" cy="18474047"/>
            </a:xfrm>
            <a:custGeom>
              <a:avLst/>
              <a:gdLst/>
              <a:ahLst/>
              <a:cxnLst/>
              <a:rect l="l" t="t" r="r" b="b"/>
              <a:pathLst>
                <a:path w="18474047" h="18474047">
                  <a:moveTo>
                    <a:pt x="17583708" y="11200648"/>
                  </a:moveTo>
                  <a:cubicBezTo>
                    <a:pt x="18474048" y="13031766"/>
                    <a:pt x="18105484" y="15226006"/>
                    <a:pt x="16665746" y="16665746"/>
                  </a:cubicBezTo>
                  <a:cubicBezTo>
                    <a:pt x="15226006" y="18105484"/>
                    <a:pt x="13031766" y="18474048"/>
                    <a:pt x="11200648" y="17583708"/>
                  </a:cubicBezTo>
                  <a:lnTo>
                    <a:pt x="9237024" y="16628943"/>
                  </a:lnTo>
                  <a:lnTo>
                    <a:pt x="7273401" y="17583708"/>
                  </a:lnTo>
                  <a:cubicBezTo>
                    <a:pt x="5442282" y="18474048"/>
                    <a:pt x="3248042" y="18105484"/>
                    <a:pt x="1808304" y="16665746"/>
                  </a:cubicBezTo>
                  <a:cubicBezTo>
                    <a:pt x="368563" y="15226006"/>
                    <a:pt x="0" y="13031766"/>
                    <a:pt x="890339" y="11200648"/>
                  </a:cubicBezTo>
                  <a:lnTo>
                    <a:pt x="1845105" y="9237024"/>
                  </a:lnTo>
                  <a:lnTo>
                    <a:pt x="890339" y="7273401"/>
                  </a:lnTo>
                  <a:cubicBezTo>
                    <a:pt x="0" y="5442282"/>
                    <a:pt x="368563" y="3248042"/>
                    <a:pt x="1808302" y="1808302"/>
                  </a:cubicBezTo>
                  <a:cubicBezTo>
                    <a:pt x="3248041" y="368563"/>
                    <a:pt x="5442282" y="0"/>
                    <a:pt x="7273400" y="890339"/>
                  </a:cubicBezTo>
                  <a:lnTo>
                    <a:pt x="9237024" y="1845105"/>
                  </a:lnTo>
                  <a:lnTo>
                    <a:pt x="11200647" y="890339"/>
                  </a:lnTo>
                  <a:cubicBezTo>
                    <a:pt x="13031766" y="0"/>
                    <a:pt x="15226004" y="368563"/>
                    <a:pt x="16665746" y="1808303"/>
                  </a:cubicBezTo>
                  <a:cubicBezTo>
                    <a:pt x="18105484" y="3248042"/>
                    <a:pt x="18474048" y="5442282"/>
                    <a:pt x="17583708" y="7273400"/>
                  </a:cubicBezTo>
                  <a:lnTo>
                    <a:pt x="16628943" y="9237024"/>
                  </a:lnTo>
                  <a:lnTo>
                    <a:pt x="17583708" y="11200648"/>
                  </a:lnTo>
                  <a:close/>
                </a:path>
              </a:pathLst>
            </a:custGeom>
            <a:blipFill>
              <a:blip r:embed="rId6"/>
              <a:stretch>
                <a:fillRect t="-16666" b="-16666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01600" y="0"/>
              <a:ext cx="19050000" cy="19050000"/>
            </a:xfrm>
            <a:custGeom>
              <a:avLst/>
              <a:gdLst/>
              <a:ahLst/>
              <a:cxnLst/>
              <a:rect l="l" t="t" r="r" b="b"/>
              <a:pathLst>
                <a:path w="19050000" h="19050000">
                  <a:moveTo>
                    <a:pt x="0" y="0"/>
                  </a:moveTo>
                  <a:lnTo>
                    <a:pt x="19050000" y="0"/>
                  </a:lnTo>
                  <a:lnTo>
                    <a:pt x="19050000" y="19050000"/>
                  </a:lnTo>
                  <a:lnTo>
                    <a:pt x="0" y="19050000"/>
                  </a:lnTo>
                  <a:close/>
                </a:path>
              </a:pathLst>
            </a:custGeom>
            <a:blipFill>
              <a:blip r:embed="rId7"/>
              <a:stretch>
                <a:fillRect r="-609"/>
              </a:stretch>
            </a:blip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873145">
            <a:off x="9259401" y="2577618"/>
            <a:ext cx="5797206" cy="54711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785392" y="774760"/>
            <a:ext cx="2473908" cy="89756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893202" y="4510399"/>
            <a:ext cx="7443736" cy="2834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22"/>
              </a:lnSpc>
            </a:pPr>
            <a:r>
              <a:rPr lang="en-US" sz="3748">
                <a:solidFill>
                  <a:srgbClr val="000000"/>
                </a:solidFill>
                <a:latin typeface="Times New Roman"/>
              </a:rPr>
              <a:t>"Menjadi Perguruan Tinggi </a:t>
            </a:r>
            <a:r>
              <a:rPr lang="en-US" sz="3748" smtClean="0">
                <a:solidFill>
                  <a:srgbClr val="000000"/>
                </a:solidFill>
                <a:latin typeface="Times New Roman"/>
              </a:rPr>
              <a:t>bertaraf internasional dalam </a:t>
            </a:r>
            <a:r>
              <a:rPr lang="en-US" sz="3748">
                <a:solidFill>
                  <a:srgbClr val="000000"/>
                </a:solidFill>
                <a:latin typeface="Times New Roman"/>
              </a:rPr>
              <a:t>bidang Supply Chain Management </a:t>
            </a:r>
            <a:r>
              <a:rPr lang="en-US" sz="3748" smtClean="0">
                <a:solidFill>
                  <a:srgbClr val="000000"/>
                </a:solidFill>
                <a:latin typeface="Times New Roman"/>
              </a:rPr>
              <a:t>pada tahun 2027</a:t>
            </a:r>
            <a:r>
              <a:rPr lang="en-US" sz="3748">
                <a:solidFill>
                  <a:srgbClr val="000000"/>
                </a:solidFill>
                <a:latin typeface="Times New Roman"/>
              </a:rPr>
              <a:t>"</a:t>
            </a:r>
          </a:p>
          <a:p>
            <a:pPr algn="just">
              <a:lnSpc>
                <a:spcPts val="4407"/>
              </a:lnSpc>
              <a:spcBef>
                <a:spcPct val="0"/>
              </a:spcBef>
            </a:pPr>
            <a:endParaRPr lang="en-US" sz="3748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893202" y="2705382"/>
            <a:ext cx="6372174" cy="1941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4236"/>
              </a:lnSpc>
              <a:spcBef>
                <a:spcPct val="0"/>
              </a:spcBef>
            </a:pPr>
            <a:r>
              <a:rPr lang="en-US" sz="10168" spc="996">
                <a:solidFill>
                  <a:srgbClr val="000000"/>
                </a:solidFill>
                <a:latin typeface="Times New Roman Bold"/>
              </a:rPr>
              <a:t>VISI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143580" y="287672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5459147"/>
            <a:ext cx="7467218" cy="154951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957913" y="628650"/>
            <a:ext cx="6372174" cy="1941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236"/>
              </a:lnSpc>
              <a:spcBef>
                <a:spcPct val="0"/>
              </a:spcBef>
            </a:pPr>
            <a:r>
              <a:rPr lang="en-US" sz="10168" spc="996">
                <a:solidFill>
                  <a:srgbClr val="000000"/>
                </a:solidFill>
                <a:latin typeface="Times New Roman Bold"/>
              </a:rPr>
              <a:t>MISI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21656" y="2489882"/>
            <a:ext cx="14644688" cy="754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7405" lvl="1" indent="-514350" algn="just">
              <a:lnSpc>
                <a:spcPts val="4900"/>
              </a:lnSpc>
              <a:buFont typeface="+mj-lt"/>
              <a:buAutoNum type="arabicPeriod"/>
            </a:pPr>
            <a:r>
              <a:rPr lang="en-US" sz="2899" spc="23" dirty="0" err="1" smtClean="0">
                <a:solidFill>
                  <a:srgbClr val="000000"/>
                </a:solidFill>
                <a:latin typeface="Times New Roman"/>
              </a:rPr>
              <a:t>Menyelenggarakan</a:t>
            </a:r>
            <a:r>
              <a:rPr lang="en-US" sz="2899" spc="23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pendidikan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tinggi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akademik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dan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vokasi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di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bidang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Logistik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,  Supply Chain Management, E-Commerce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dan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keilmuan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lainnya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yang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bertaraf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internasional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untuk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menghasilkan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lulusan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berkualitas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yang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siap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bekerja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dan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dibutuhkan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industri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nasional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maupun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internasional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yang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berdaya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saing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global</a:t>
            </a:r>
          </a:p>
          <a:p>
            <a:pPr marL="514350" indent="-514350" algn="just">
              <a:lnSpc>
                <a:spcPts val="4900"/>
              </a:lnSpc>
              <a:buFont typeface="+mj-lt"/>
              <a:buAutoNum type="arabicPeriod"/>
            </a:pPr>
            <a:endParaRPr lang="en-US" sz="2899" spc="23" dirty="0">
              <a:solidFill>
                <a:srgbClr val="000000"/>
              </a:solidFill>
              <a:latin typeface="Times New Roman"/>
            </a:endParaRPr>
          </a:p>
          <a:p>
            <a:pPr marL="827405" lvl="1" indent="-514350" algn="just">
              <a:lnSpc>
                <a:spcPts val="4900"/>
              </a:lnSpc>
              <a:buFont typeface="+mj-lt"/>
              <a:buAutoNum type="arabicPeriod" startAt="2"/>
            </a:pP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Melaksanakan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penelitian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untuk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memecahkan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permasalah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nasional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, 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mengembangan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iptek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dan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menghasilkan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inovasi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yang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relevan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dan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dibutuhkan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industri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di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bidang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Logistik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, Supply Chain Management, E-Commerce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dan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keilmuan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lainnya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yang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bertaraif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nasional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maupun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internsional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514350" indent="-514350" algn="just">
              <a:lnSpc>
                <a:spcPts val="4900"/>
              </a:lnSpc>
              <a:buFont typeface="+mj-lt"/>
              <a:buAutoNum type="arabicPeriod"/>
            </a:pPr>
            <a:endParaRPr lang="en-US" sz="2899" spc="23" dirty="0">
              <a:solidFill>
                <a:srgbClr val="000000"/>
              </a:solidFill>
              <a:latin typeface="Times New Roman"/>
            </a:endParaRPr>
          </a:p>
          <a:p>
            <a:pPr marL="827405" lvl="1" indent="-514350" algn="just">
              <a:lnSpc>
                <a:spcPts val="4900"/>
              </a:lnSpc>
              <a:buFont typeface="+mj-lt"/>
              <a:buAutoNum type="arabicPeriod" startAt="3"/>
            </a:pP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Melaksanakan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kegiatan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pengabdian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kepada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masyarakat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melalui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pemanfaatan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Iptek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untuk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membantu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peningkatan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taraf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kehidupan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masyarakat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785392" y="774760"/>
            <a:ext cx="2473908" cy="897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143580" y="287672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5459147"/>
            <a:ext cx="7467218" cy="154951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957913" y="628650"/>
            <a:ext cx="6372174" cy="1941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236"/>
              </a:lnSpc>
              <a:spcBef>
                <a:spcPct val="0"/>
              </a:spcBef>
            </a:pPr>
            <a:r>
              <a:rPr lang="en-US" sz="10168" spc="996">
                <a:solidFill>
                  <a:srgbClr val="000000"/>
                </a:solidFill>
                <a:latin typeface="Times New Roman Bold"/>
              </a:rPr>
              <a:t>MISI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21656" y="2518457"/>
            <a:ext cx="14644688" cy="6283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7405" lvl="1" indent="-514350" algn="just">
              <a:lnSpc>
                <a:spcPts val="4900"/>
              </a:lnSpc>
              <a:buFont typeface="+mj-lt"/>
              <a:buAutoNum type="arabicPeriod" startAt="4"/>
            </a:pP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Mengembangkan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teori-teori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Logistik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, SCM, E-Commerce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dan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keilmuan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lain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yanginovatif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serta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penerapannya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untuk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menjadi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landasan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dalam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penetapan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kebijakan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Logistik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, Supply Chain Management, E-Commerce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nasional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>
              <a:lnSpc>
                <a:spcPts val="4900"/>
              </a:lnSpc>
            </a:pPr>
            <a:endParaRPr lang="en-US" sz="2899" spc="23" dirty="0">
              <a:solidFill>
                <a:srgbClr val="000000"/>
              </a:solidFill>
              <a:latin typeface="Times New Roman"/>
            </a:endParaRPr>
          </a:p>
          <a:p>
            <a:pPr marL="827405" lvl="1" indent="-514350" algn="just">
              <a:lnSpc>
                <a:spcPts val="4900"/>
              </a:lnSpc>
              <a:buFont typeface="+mj-lt"/>
              <a:buAutoNum type="arabicPeriod" startAt="5"/>
            </a:pP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Menyelenggarakan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internasionalisasi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pendidikan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melalui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pengembangan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danpengokohan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jejaring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dan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kemitraan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pada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tingkat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nasional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, regional,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dan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internasional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>
              <a:lnSpc>
                <a:spcPts val="4900"/>
              </a:lnSpc>
            </a:pPr>
            <a:endParaRPr lang="en-US" sz="2899" spc="23" dirty="0">
              <a:solidFill>
                <a:srgbClr val="000000"/>
              </a:solidFill>
              <a:latin typeface="Times New Roman"/>
            </a:endParaRPr>
          </a:p>
          <a:p>
            <a:pPr marL="827405" lvl="1" indent="-514350" algn="just">
              <a:lnSpc>
                <a:spcPts val="4900"/>
              </a:lnSpc>
              <a:buFont typeface="+mj-lt"/>
              <a:buAutoNum type="arabicPeriod" startAt="6"/>
            </a:pP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Mengelola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dan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mengembangkan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aktivitas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usaha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non tuition fee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melalui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optimalisasi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unit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usaha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dan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keberadaan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Direktorat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Riset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Inovasi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Kemitraan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 &amp;</a:t>
            </a:r>
            <a:r>
              <a:rPr lang="en-US" sz="2899" spc="23" dirty="0" err="1">
                <a:solidFill>
                  <a:srgbClr val="000000"/>
                </a:solidFill>
                <a:latin typeface="Times New Roman"/>
              </a:rPr>
              <a:t>Kewirausahaan</a:t>
            </a:r>
            <a:r>
              <a:rPr lang="en-US" sz="2899" spc="23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>
              <a:lnSpc>
                <a:spcPts val="4900"/>
              </a:lnSpc>
            </a:pPr>
            <a:endParaRPr lang="en-US" sz="2899" spc="23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785392" y="774760"/>
            <a:ext cx="2473908" cy="89756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952248" y="4400792"/>
            <a:ext cx="12383503" cy="1924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139"/>
              </a:lnSpc>
              <a:spcBef>
                <a:spcPct val="0"/>
              </a:spcBef>
            </a:pPr>
            <a:r>
              <a:rPr lang="en-US" sz="10099" spc="484">
                <a:solidFill>
                  <a:srgbClr val="000000"/>
                </a:solidFill>
                <a:latin typeface="Times New Roman Bold"/>
              </a:rPr>
              <a:t>TERIMA KASIH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14000"/>
          </a:blip>
          <a:srcRect/>
          <a:stretch>
            <a:fillRect/>
          </a:stretch>
        </p:blipFill>
        <p:spPr>
          <a:xfrm>
            <a:off x="1959789" y="3303969"/>
            <a:ext cx="14368423" cy="52130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962400" y="4019792"/>
            <a:ext cx="617855" cy="76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178</Words>
  <Application>Microsoft Office PowerPoint</Application>
  <PresentationFormat>Custom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Times New Roman Bold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Pastel Scrapbook Company Profile Presentation</dc:title>
  <cp:lastModifiedBy>Marwanto</cp:lastModifiedBy>
  <cp:revision>3</cp:revision>
  <dcterms:created xsi:type="dcterms:W3CDTF">2006-08-16T00:00:00Z</dcterms:created>
  <dcterms:modified xsi:type="dcterms:W3CDTF">2023-03-30T04:39:35Z</dcterms:modified>
  <dc:identifier>DAFeo2PAvkM</dc:identifier>
</cp:coreProperties>
</file>